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3" r:id="rId3"/>
    <p:sldId id="282" r:id="rId4"/>
    <p:sldId id="284" r:id="rId5"/>
    <p:sldId id="285" r:id="rId6"/>
    <p:sldId id="286" r:id="rId7"/>
    <p:sldId id="287" r:id="rId8"/>
    <p:sldId id="288" r:id="rId9"/>
    <p:sldId id="289" r:id="rId10"/>
    <p:sldId id="290" r:id="rId11"/>
    <p:sldId id="28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11/17/2018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11/17/2018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amp;url=https://pngtree.com/freepng/3d-question-mark_2412076.html&amp;psig=AOvVaw3AHntZ8B5fqvwzR-vqJKSk&amp;ust=153902913256421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C._H._Waddingt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source=images&amp;cd=&amp;cad=rja&amp;uact=8&amp;ved=2ahUKEwjbg5Kr17beAhVDCuwKHZp_AQ4QjRx6BAgBEAU&amp;url=https://www.sciencedirect.com/science/article/pii/B9780128032398000065&amp;psig=AOvVaw2RC8TYKsCf_npghT3K-GjE&amp;ust=154128153492413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hatisepigenetics.com/vitamin-d-adjusts-epigenetic-marks-hinder-babys-health/" TargetMode="External"/><Relationship Id="rId2" Type="http://schemas.openxmlformats.org/officeDocument/2006/relationships/hyperlink" Target="https://www.whatisepigenetics.com/pregnant-moms-exposure-pollution-may-epigenetically-increase-childs-asthma-susceptibility/"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google.com/url?sa=i&amp;rct=j&amp;q=&amp;esrc=s&amp;source=images&amp;cd=&amp;cad=rja&amp;uact=8&amp;ved=&amp;url=https://www.hindpatrika.com/best-poem-on-mother-in-hindi/happy-mother/&amp;psig=AOvVaw3WWypS7oUbTBAeJ4kbEudJ&amp;ust=154128136837154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whatisepigenetics.com/high-fat-low-carb-diet-might-epigenetically-open-up-dna-and-improve-mental-abili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924800" cy="1371600"/>
          </a:xfrm>
        </p:spPr>
        <p:txBody>
          <a:bodyPr>
            <a:noAutofit/>
          </a:bodyPr>
          <a:lstStyle/>
          <a:p>
            <a:pPr algn="ctr"/>
            <a:r>
              <a:rPr lang="en-US" sz="4000" dirty="0" smtClean="0">
                <a:solidFill>
                  <a:schemeClr val="tx1"/>
                </a:solidFill>
                <a:latin typeface="Berlin Sans FB Demi" pitchFamily="34" charset="0"/>
              </a:rPr>
              <a:t>Epigenetic</a:t>
            </a:r>
            <a:br>
              <a:rPr lang="en-US" sz="4000" dirty="0" smtClean="0">
                <a:solidFill>
                  <a:schemeClr val="tx1"/>
                </a:solidFill>
                <a:latin typeface="Berlin Sans FB Demi" pitchFamily="34" charset="0"/>
              </a:rPr>
            </a:br>
            <a:r>
              <a:rPr lang="en-US" sz="4000" dirty="0" smtClean="0">
                <a:solidFill>
                  <a:schemeClr val="tx1"/>
                </a:solidFill>
                <a:latin typeface="Berlin Sans FB Demi" pitchFamily="34" charset="0"/>
              </a:rPr>
              <a:t>Lecture 13</a:t>
            </a:r>
            <a:endParaRPr lang="en-US" sz="4000" dirty="0">
              <a:solidFill>
                <a:schemeClr val="tx1"/>
              </a:solidFill>
              <a:latin typeface="Berlin Sans FB Demi" pitchFamily="34" charset="0"/>
            </a:endParaRPr>
          </a:p>
        </p:txBody>
      </p:sp>
      <p:sp>
        <p:nvSpPr>
          <p:cNvPr id="3" name="Subtitle 2"/>
          <p:cNvSpPr>
            <a:spLocks noGrp="1"/>
          </p:cNvSpPr>
          <p:nvPr>
            <p:ph type="subTitle" idx="1"/>
          </p:nvPr>
        </p:nvSpPr>
        <p:spPr>
          <a:xfrm>
            <a:off x="1447800" y="3733800"/>
            <a:ext cx="6400800" cy="914400"/>
          </a:xfrm>
        </p:spPr>
        <p:txBody>
          <a:bodyPr>
            <a:normAutofit/>
          </a:bodyPr>
          <a:lstStyle/>
          <a:p>
            <a:pPr algn="ctr"/>
            <a:r>
              <a:rPr lang="en-US" dirty="0" smtClean="0">
                <a:solidFill>
                  <a:schemeClr val="tx1"/>
                </a:solidFill>
                <a:latin typeface="Berlin Sans FB" pitchFamily="34" charset="0"/>
              </a:rPr>
              <a:t>Dr. </a:t>
            </a:r>
            <a:r>
              <a:rPr lang="en-US" dirty="0" err="1" smtClean="0">
                <a:solidFill>
                  <a:schemeClr val="tx1"/>
                </a:solidFill>
                <a:latin typeface="Berlin Sans FB" pitchFamily="34" charset="0"/>
              </a:rPr>
              <a:t>Rawa</a:t>
            </a:r>
            <a:r>
              <a:rPr lang="en-US" dirty="0" smtClean="0">
                <a:solidFill>
                  <a:schemeClr val="tx1"/>
                </a:solidFill>
                <a:latin typeface="Berlin Sans FB" pitchFamily="34" charset="0"/>
              </a:rPr>
              <a:t> Abdul </a:t>
            </a:r>
            <a:r>
              <a:rPr lang="en-US" dirty="0" err="1" smtClean="0">
                <a:solidFill>
                  <a:schemeClr val="tx1"/>
                </a:solidFill>
                <a:latin typeface="Berlin Sans FB" pitchFamily="34" charset="0"/>
              </a:rPr>
              <a:t>Redha</a:t>
            </a:r>
            <a:r>
              <a:rPr lang="en-US" dirty="0" smtClean="0">
                <a:solidFill>
                  <a:schemeClr val="tx1"/>
                </a:solidFill>
                <a:latin typeface="Berlin Sans FB" pitchFamily="34" charset="0"/>
              </a:rPr>
              <a:t> Aziz</a:t>
            </a:r>
          </a:p>
          <a:p>
            <a:pPr algn="ctr"/>
            <a:r>
              <a:rPr lang="en-US" dirty="0" err="1" smtClean="0">
                <a:solidFill>
                  <a:schemeClr val="tx1"/>
                </a:solidFill>
                <a:latin typeface="Berlin Sans FB" pitchFamily="34" charset="0"/>
              </a:rPr>
              <a:t>Ph.D</a:t>
            </a:r>
            <a:r>
              <a:rPr lang="en-US" dirty="0" smtClean="0">
                <a:solidFill>
                  <a:schemeClr val="tx1"/>
                </a:solidFill>
                <a:latin typeface="Berlin Sans FB" pitchFamily="34" charset="0"/>
              </a:rPr>
              <a:t> Antibiotics/ Molecular biology</a:t>
            </a:r>
            <a:endParaRPr lang="ar-IQ" dirty="0">
              <a:solidFill>
                <a:schemeClr val="tx1"/>
              </a:solidFill>
              <a:latin typeface="Berlin Sans FB" pitchFamily="34" charset="0"/>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04800" y="228600"/>
            <a:ext cx="1545752" cy="1518654"/>
          </a:xfrm>
          <a:prstGeom prst="rect">
            <a:avLst/>
          </a:prstGeom>
          <a:noFill/>
        </p:spPr>
      </p:pic>
    </p:spTree>
    <p:extLst>
      <p:ext uri="{BB962C8B-B14F-4D97-AF65-F5344CB8AC3E}">
        <p14:creationId xmlns:p14="http://schemas.microsoft.com/office/powerpoint/2010/main" val="222465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33400" y="381000"/>
            <a:ext cx="7924800" cy="5181600"/>
          </a:xfrm>
          <a:prstGeom prst="rect">
            <a:avLst/>
          </a:prstGeom>
          <a:ln>
            <a:solidFill>
              <a:srgbClr val="7030A0"/>
            </a:solidFill>
          </a:ln>
        </p:spPr>
      </p:pic>
    </p:spTree>
    <p:extLst>
      <p:ext uri="{BB962C8B-B14F-4D97-AF65-F5344CB8AC3E}">
        <p14:creationId xmlns:p14="http://schemas.microsoft.com/office/powerpoint/2010/main" val="105035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Question ma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3815484" cy="508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69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0273" y="990600"/>
            <a:ext cx="7924800" cy="4800600"/>
          </a:xfrm>
          <a:prstGeom prst="rect">
            <a:avLst/>
          </a:prstGeom>
          <a:ln>
            <a:solidFill>
              <a:srgbClr val="7030A0"/>
            </a:solidFill>
          </a:ln>
        </p:spPr>
      </p:pic>
    </p:spTree>
    <p:extLst>
      <p:ext uri="{BB962C8B-B14F-4D97-AF65-F5344CB8AC3E}">
        <p14:creationId xmlns:p14="http://schemas.microsoft.com/office/powerpoint/2010/main" val="29907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90281"/>
          </a:xfrm>
        </p:spPr>
        <p:txBody>
          <a:bodyPr>
            <a:noAutofit/>
          </a:bodyPr>
          <a:lstStyle/>
          <a:p>
            <a:r>
              <a:rPr lang="en-US" sz="3600" b="1" dirty="0" smtClean="0">
                <a:solidFill>
                  <a:srgbClr val="C00000"/>
                </a:solidFill>
              </a:rPr>
              <a:t>Epigenetic</a:t>
            </a:r>
            <a:endParaRPr lang="en-US" sz="3600" dirty="0">
              <a:solidFill>
                <a:srgbClr val="C00000"/>
              </a:solidFill>
            </a:endParaRPr>
          </a:p>
        </p:txBody>
      </p:sp>
      <p:sp>
        <p:nvSpPr>
          <p:cNvPr id="3" name="Content Placeholder 2"/>
          <p:cNvSpPr>
            <a:spLocks noGrp="1"/>
          </p:cNvSpPr>
          <p:nvPr>
            <p:ph sz="quarter" idx="1"/>
          </p:nvPr>
        </p:nvSpPr>
        <p:spPr>
          <a:xfrm>
            <a:off x="457200" y="1524000"/>
            <a:ext cx="7696200" cy="4800600"/>
          </a:xfrm>
        </p:spPr>
        <p:txBody>
          <a:bodyPr>
            <a:normAutofit fontScale="85000" lnSpcReduction="10000"/>
          </a:bodyPr>
          <a:lstStyle/>
          <a:p>
            <a:r>
              <a:rPr lang="en-US" dirty="0"/>
              <a:t>Epigenetics is the study of heritable changes in gene expression (active versus inactive genes) that do not involve changes to the underlying DNA sequence, a change in phenotype without a change in genotype, which in turn affects how cells read the genes. Epigenetic change is a regular and natural occurrence but can also be influenced by several factors including age, the environment/lifestyle, and disease state. Epigenetic modifications can manifest as commonly as the manner in which cells terminally differentiate to end up as skin cells, liver cells, brain cells, etc. Or, epigenetic change can have more damaging effects that can result in diseases like cancer. At least three systems including DNA methylation, histone modification and non-coding RNA (</a:t>
            </a:r>
            <a:r>
              <a:rPr lang="en-US" dirty="0" err="1"/>
              <a:t>ncRNA</a:t>
            </a:r>
            <a:r>
              <a:rPr lang="en-US" dirty="0"/>
              <a:t>)-associated gene silencing are currently considered to initiate and sustain epigenetic change. New and ongoing research is continuously uncovering the role of epigenetics in a variety of human disorders and fatal diseases</a:t>
            </a:r>
          </a:p>
        </p:txBody>
      </p:sp>
      <p:sp>
        <p:nvSpPr>
          <p:cNvPr id="4" name="Rectangle 3"/>
          <p:cNvSpPr/>
          <p:nvPr/>
        </p:nvSpPr>
        <p:spPr>
          <a:xfrm>
            <a:off x="457200" y="1219200"/>
            <a:ext cx="7467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93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whatisepigenetics.com/wp-content/uploads/2013/07/dna-chromatin-histone.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1"/>
            <a:ext cx="8305800" cy="5867400"/>
          </a:xfrm>
          <a:prstGeom prst="rect">
            <a:avLst/>
          </a:prstGeom>
          <a:noFill/>
          <a:ln>
            <a:solidFill>
              <a:srgbClr val="7030A0"/>
            </a:solidFill>
          </a:ln>
        </p:spPr>
      </p:pic>
    </p:spTree>
    <p:extLst>
      <p:ext uri="{BB962C8B-B14F-4D97-AF65-F5344CB8AC3E}">
        <p14:creationId xmlns:p14="http://schemas.microsoft.com/office/powerpoint/2010/main" val="119999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The Evolving Landscape of Epigenetic Research: A Brief </a:t>
            </a:r>
            <a:r>
              <a:rPr lang="en-US" b="1" dirty="0" smtClean="0">
                <a:solidFill>
                  <a:srgbClr val="C00000"/>
                </a:solidFill>
              </a:rPr>
              <a:t>History</a:t>
            </a:r>
            <a:endParaRPr lang="en-US" dirty="0">
              <a:solidFill>
                <a:srgbClr val="C00000"/>
              </a:solidFill>
            </a:endParaRPr>
          </a:p>
        </p:txBody>
      </p:sp>
      <p:sp>
        <p:nvSpPr>
          <p:cNvPr id="3" name="Content Placeholder 2"/>
          <p:cNvSpPr>
            <a:spLocks noGrp="1"/>
          </p:cNvSpPr>
          <p:nvPr>
            <p:ph sz="quarter" idx="1"/>
          </p:nvPr>
        </p:nvSpPr>
        <p:spPr/>
        <p:txBody>
          <a:bodyPr>
            <a:normAutofit fontScale="92500" lnSpcReduction="20000"/>
          </a:bodyPr>
          <a:lstStyle/>
          <a:p>
            <a:r>
              <a:rPr lang="en-US" dirty="0"/>
              <a:t>What began as broad research focused on combining genetics and developmental biology by well-respected scientists including </a:t>
            </a:r>
            <a:r>
              <a:rPr lang="en-US" u="sng" dirty="0">
                <a:hlinkClick r:id="rId2"/>
              </a:rPr>
              <a:t>Conrad H. Waddington</a:t>
            </a:r>
            <a:r>
              <a:rPr lang="en-US" dirty="0"/>
              <a:t> and Ernst </a:t>
            </a:r>
            <a:r>
              <a:rPr lang="en-US" dirty="0" err="1"/>
              <a:t>Hadorn</a:t>
            </a:r>
            <a:r>
              <a:rPr lang="en-US" dirty="0"/>
              <a:t> during the mid-20</a:t>
            </a:r>
            <a:r>
              <a:rPr lang="en-US" baseline="30000" dirty="0"/>
              <a:t>th</a:t>
            </a:r>
            <a:r>
              <a:rPr lang="en-US" dirty="0"/>
              <a:t> century has evolved into the field we currently refer to as epigenetics? The term epigenetics, which was coined by Waddington in 1942, was derived from the Greek word “</a:t>
            </a:r>
            <a:r>
              <a:rPr lang="en-US" dirty="0" err="1"/>
              <a:t>epigenesis</a:t>
            </a:r>
            <a:r>
              <a:rPr lang="en-US" dirty="0"/>
              <a:t>” which originally described the influence of genetic processes on development. During the 1990s there became a renewed interest in genetic assimilation. This led to elucidation of the molecular basis of Conrad Waddington’s observations in which environmental stress caused genetic assimilation of certain phenotypic characteristics in </a:t>
            </a:r>
            <a:r>
              <a:rPr lang="en-US" i="1" dirty="0"/>
              <a:t>Drosophila</a:t>
            </a:r>
            <a:r>
              <a:rPr lang="en-US" dirty="0"/>
              <a:t> fruit flies. Since then, research efforts have been focused on unraveling the epigenetic mechanisms related to these types of changes</a:t>
            </a:r>
          </a:p>
        </p:txBody>
      </p:sp>
    </p:spTree>
    <p:extLst>
      <p:ext uri="{BB962C8B-B14F-4D97-AF65-F5344CB8AC3E}">
        <p14:creationId xmlns:p14="http://schemas.microsoft.com/office/powerpoint/2010/main" val="214307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How Lifestyle Can Influence Epigenetic Change from One Generation to the Next</a:t>
            </a:r>
            <a:endParaRPr lang="en-US" dirty="0">
              <a:solidFill>
                <a:srgbClr val="C00000"/>
              </a:solidFill>
            </a:endParaRPr>
          </a:p>
        </p:txBody>
      </p:sp>
      <p:sp>
        <p:nvSpPr>
          <p:cNvPr id="3" name="Content Placeholder 2"/>
          <p:cNvSpPr>
            <a:spLocks noGrp="1"/>
          </p:cNvSpPr>
          <p:nvPr>
            <p:ph sz="quarter" idx="1"/>
          </p:nvPr>
        </p:nvSpPr>
        <p:spPr>
          <a:xfrm>
            <a:off x="457200" y="1600200"/>
            <a:ext cx="7467600" cy="2819400"/>
          </a:xfrm>
        </p:spPr>
        <p:txBody>
          <a:bodyPr/>
          <a:lstStyle/>
          <a:p>
            <a:r>
              <a:rPr lang="en-US" dirty="0"/>
              <a:t>The field of epigenetics is quickly growing and with it the understanding that both the environment and individual lifestyle can also directly interact with the genome to influence epigenetic change</a:t>
            </a:r>
          </a:p>
        </p:txBody>
      </p:sp>
      <p:pic>
        <p:nvPicPr>
          <p:cNvPr id="4" name="Picture 3" descr="Image result for How Lifestyle Can Affect Individual Epigenetics and Health">
            <a:hlinkClick r:id="rId2"/>
          </p:cNvPr>
          <p:cNvPicPr/>
          <p:nvPr/>
        </p:nvPicPr>
        <p:blipFill rotWithShape="1">
          <a:blip r:embed="rId3">
            <a:extLst>
              <a:ext uri="{28A0092B-C50C-407E-A947-70E740481C1C}">
                <a14:useLocalDpi xmlns:a14="http://schemas.microsoft.com/office/drawing/2010/main" val="0"/>
              </a:ext>
            </a:extLst>
          </a:blip>
          <a:srcRect t="8633" b="32014"/>
          <a:stretch/>
        </p:blipFill>
        <p:spPr bwMode="auto">
          <a:xfrm>
            <a:off x="990600" y="4724400"/>
            <a:ext cx="6553200" cy="15716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255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7467600" cy="2209800"/>
          </a:xfrm>
        </p:spPr>
        <p:txBody>
          <a:bodyPr/>
          <a:lstStyle/>
          <a:p>
            <a:r>
              <a:rPr lang="en-US" dirty="0"/>
              <a:t>Research has also shown that mother’s exposure to pollution could impact her </a:t>
            </a:r>
            <a:r>
              <a:rPr lang="en-US" u="sng" dirty="0">
                <a:hlinkClick r:id="rId2"/>
              </a:rPr>
              <a:t>child’s asthma susceptibility</a:t>
            </a:r>
            <a:r>
              <a:rPr lang="en-US" dirty="0"/>
              <a:t> and her intake of </a:t>
            </a:r>
            <a:r>
              <a:rPr lang="en-US" u="sng" dirty="0">
                <a:hlinkClick r:id="rId3"/>
              </a:rPr>
              <a:t>vitamin D could change DNA methylation</a:t>
            </a:r>
            <a:r>
              <a:rPr lang="en-US" dirty="0"/>
              <a:t> that influences placenta functioning. </a:t>
            </a:r>
          </a:p>
          <a:p>
            <a:endParaRPr lang="en-US" dirty="0"/>
          </a:p>
        </p:txBody>
      </p:sp>
      <p:pic>
        <p:nvPicPr>
          <p:cNvPr id="4" name="Picture 3" descr="Related image">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3886200"/>
            <a:ext cx="3933825" cy="2226310"/>
          </a:xfrm>
          <a:prstGeom prst="rect">
            <a:avLst/>
          </a:prstGeom>
          <a:noFill/>
          <a:ln>
            <a:solidFill>
              <a:srgbClr val="7030A0"/>
            </a:solidFill>
          </a:ln>
        </p:spPr>
      </p:pic>
    </p:spTree>
    <p:extLst>
      <p:ext uri="{BB962C8B-B14F-4D97-AF65-F5344CB8AC3E}">
        <p14:creationId xmlns:p14="http://schemas.microsoft.com/office/powerpoint/2010/main" val="108751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Lifestyle Can Affect Individual Epigenetics and </a:t>
            </a:r>
            <a:r>
              <a:rPr lang="en-US" b="1" dirty="0" smtClean="0"/>
              <a:t>Health</a:t>
            </a:r>
            <a:endParaRPr lang="en-US" dirty="0"/>
          </a:p>
        </p:txBody>
      </p:sp>
      <p:sp>
        <p:nvSpPr>
          <p:cNvPr id="3" name="Content Placeholder 2"/>
          <p:cNvSpPr>
            <a:spLocks noGrp="1"/>
          </p:cNvSpPr>
          <p:nvPr>
            <p:ph sz="quarter" idx="1"/>
          </p:nvPr>
        </p:nvSpPr>
        <p:spPr/>
        <p:txBody>
          <a:bodyPr/>
          <a:lstStyle/>
          <a:p>
            <a:pPr lvl="0"/>
            <a:r>
              <a:rPr lang="en-US" dirty="0"/>
              <a:t>Although our epigenetic marks are more stable during adulthood, they are still thought to be dynamic and modifiable by lifestyle choices and environmental influence. It is becoming more apparent that epigenetic effects occur not just in the womb, but over the full course of a human life span, and that epigenetic changes could be reversed. There are numerous examples of epigenetics that show how different lifestyle choices and environmental exposures can alter marks on top of DNA and play a role in determining health outcomes.</a:t>
            </a:r>
          </a:p>
          <a:p>
            <a:endParaRPr lang="en-US" dirty="0"/>
          </a:p>
        </p:txBody>
      </p:sp>
    </p:spTree>
    <p:extLst>
      <p:ext uri="{BB962C8B-B14F-4D97-AF65-F5344CB8AC3E}">
        <p14:creationId xmlns:p14="http://schemas.microsoft.com/office/powerpoint/2010/main" val="160915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2057400"/>
          </a:xfrm>
        </p:spPr>
        <p:txBody>
          <a:bodyPr/>
          <a:lstStyle/>
          <a:p>
            <a:pPr lvl="0"/>
            <a:r>
              <a:rPr lang="en-US" dirty="0"/>
              <a:t>Researchers have found that a </a:t>
            </a:r>
            <a:r>
              <a:rPr lang="en-US" u="sng" dirty="0" err="1">
                <a:hlinkClick r:id="rId2"/>
              </a:rPr>
              <a:t>ketogenic</a:t>
            </a:r>
            <a:r>
              <a:rPr lang="en-US" u="sng" dirty="0">
                <a:hlinkClick r:id="rId2"/>
              </a:rPr>
              <a:t> diet</a:t>
            </a:r>
            <a:r>
              <a:rPr lang="en-US" dirty="0"/>
              <a:t> – consuming high amounts of fat, adequate protein, and low carbohydrates – increases an epigenetic agent naturally produced by the body.</a:t>
            </a:r>
          </a:p>
          <a:p>
            <a:endParaRPr lang="en-US" dirty="0"/>
          </a:p>
        </p:txBody>
      </p:sp>
      <p:pic>
        <p:nvPicPr>
          <p:cNvPr id="4" name="Picture 3" descr="epigenetics of food"/>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48000"/>
            <a:ext cx="3533775" cy="2418080"/>
          </a:xfrm>
          <a:prstGeom prst="rect">
            <a:avLst/>
          </a:prstGeom>
          <a:noFill/>
          <a:ln>
            <a:noFill/>
          </a:ln>
        </p:spPr>
      </p:pic>
    </p:spTree>
    <p:extLst>
      <p:ext uri="{BB962C8B-B14F-4D97-AF65-F5344CB8AC3E}">
        <p14:creationId xmlns:p14="http://schemas.microsoft.com/office/powerpoint/2010/main" val="3322024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930</TotalTime>
  <Words>499</Words>
  <Application>Microsoft Office PowerPoint</Application>
  <PresentationFormat>On-screen Show (4:3)</PresentationFormat>
  <Paragraphs>13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Oriel</vt:lpstr>
      <vt:lpstr>Epigenetic Lecture 13</vt:lpstr>
      <vt:lpstr>PowerPoint Presentation</vt:lpstr>
      <vt:lpstr>Epigenetic</vt:lpstr>
      <vt:lpstr>PowerPoint Presentation</vt:lpstr>
      <vt:lpstr>The Evolving Landscape of Epigenetic Research: A Brief History</vt:lpstr>
      <vt:lpstr>How Lifestyle Can Influence Epigenetic Change from One Generation to the Next</vt:lpstr>
      <vt:lpstr>PowerPoint Presentation</vt:lpstr>
      <vt:lpstr>How Lifestyle Can Affect Individual Epigenetics and Health</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is the genetic material </dc:title>
  <dc:creator>rawa</dc:creator>
  <cp:lastModifiedBy>DR.Ahmed Saker 2o1O</cp:lastModifiedBy>
  <cp:revision>449</cp:revision>
  <dcterms:created xsi:type="dcterms:W3CDTF">2006-08-16T00:00:00Z</dcterms:created>
  <dcterms:modified xsi:type="dcterms:W3CDTF">2018-11-17T09:50:35Z</dcterms:modified>
</cp:coreProperties>
</file>